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329" r:id="rId3"/>
    <p:sldId id="333" r:id="rId4"/>
    <p:sldId id="326" r:id="rId5"/>
    <p:sldId id="325" r:id="rId6"/>
    <p:sldId id="311" r:id="rId7"/>
    <p:sldId id="312" r:id="rId8"/>
    <p:sldId id="327" r:id="rId9"/>
    <p:sldId id="313" r:id="rId10"/>
    <p:sldId id="328" r:id="rId11"/>
    <p:sldId id="330" r:id="rId12"/>
    <p:sldId id="314" r:id="rId13"/>
    <p:sldId id="344" r:id="rId14"/>
    <p:sldId id="340" r:id="rId15"/>
    <p:sldId id="345" r:id="rId16"/>
    <p:sldId id="315" r:id="rId17"/>
    <p:sldId id="346" r:id="rId18"/>
    <p:sldId id="337" r:id="rId19"/>
    <p:sldId id="342" r:id="rId20"/>
    <p:sldId id="343" r:id="rId21"/>
    <p:sldId id="339" r:id="rId22"/>
    <p:sldId id="317" r:id="rId23"/>
    <p:sldId id="318" r:id="rId24"/>
    <p:sldId id="332" r:id="rId25"/>
    <p:sldId id="273" r:id="rId26"/>
  </p:sldIdLst>
  <p:sldSz cx="9144000" cy="5715000" type="screen16x10"/>
  <p:notesSz cx="6858000" cy="9144000"/>
  <p:defaultTextStyle>
    <a:defPPr>
      <a:defRPr lang="zh-CN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40C4F4"/>
    <a:srgbClr val="00B050"/>
    <a:srgbClr val="0000FF"/>
    <a:srgbClr val="FF0000"/>
    <a:srgbClr val="003300"/>
    <a:srgbClr val="44546A"/>
    <a:srgbClr val="3E493E"/>
    <a:srgbClr val="58615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9" autoAdjust="0"/>
    <p:restoredTop sz="88780" autoAdjust="0"/>
  </p:normalViewPr>
  <p:slideViewPr>
    <p:cSldViewPr snapToGrid="0">
      <p:cViewPr varScale="1">
        <p:scale>
          <a:sx n="115" d="100"/>
          <a:sy n="115" d="100"/>
        </p:scale>
        <p:origin x="-1640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19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C20C-F0CA-4147-B0ED-D9D8CD453506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BDC8D-CBBB-084F-B517-BE267B280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75A00-80C2-4EA1-9D4F-796ACA67938F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E2612-8A1B-47A2-9602-CC3233641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31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0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(taken from any distribution of messages)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33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9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2612-8A1B-47A2-9602-CC32336417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>
            <a:alphaModFix amt="8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8885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7620002" y="0"/>
            <a:ext cx="1457325" cy="555773"/>
            <a:chOff x="6751173" y="4981575"/>
            <a:chExt cx="4105275" cy="1285876"/>
          </a:xfrm>
        </p:grpSpPr>
        <p:pic>
          <p:nvPicPr>
            <p:cNvPr id="27" name="Picture 2" descr="Cyphe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73" y="4981575"/>
              <a:ext cx="13049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Wordmar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098" y="4981575"/>
              <a:ext cx="2800350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759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2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04273"/>
            <a:ext cx="1971675" cy="48431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04273"/>
            <a:ext cx="5800725" cy="48431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58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>
            <a:alphaModFix amt="8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67231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7620002" y="0"/>
            <a:ext cx="1457325" cy="555773"/>
            <a:chOff x="6751173" y="4981575"/>
            <a:chExt cx="4105275" cy="1285876"/>
          </a:xfrm>
        </p:grpSpPr>
        <p:pic>
          <p:nvPicPr>
            <p:cNvPr id="16" name="Picture 2" descr="Cyphe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73" y="4981575"/>
              <a:ext cx="13049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Wordmar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098" y="4981575"/>
              <a:ext cx="2800350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214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7333664" y="158000"/>
            <a:ext cx="1684386" cy="639152"/>
            <a:chOff x="6751173" y="4981575"/>
            <a:chExt cx="4105275" cy="1285876"/>
          </a:xfrm>
        </p:grpSpPr>
        <p:pic>
          <p:nvPicPr>
            <p:cNvPr id="8" name="Picture 2" descr="Cypher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73" y="4981575"/>
              <a:ext cx="13049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Wordmark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098" y="4981575"/>
              <a:ext cx="2800350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83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3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3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7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73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16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6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4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63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ABC3-30C7-45F0-8869-F9329EBDCEFB}" type="datetimeFigureOut">
              <a:rPr lang="zh-CN" altLang="en-US" smtClean="0"/>
              <a:t>9/14/15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BCF5-3C7E-4F5C-9D46-124E15F8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2448" y="1443601"/>
            <a:ext cx="8001000" cy="1401916"/>
          </a:xfrm>
        </p:spPr>
        <p:txBody>
          <a:bodyPr>
            <a:noAutofit/>
          </a:bodyPr>
          <a:lstStyle/>
          <a:p>
            <a:r>
              <a:rPr lang="en-US" sz="3600" dirty="0"/>
              <a:t>Honey Encryption:</a:t>
            </a:r>
            <a:br>
              <a:rPr lang="en-US" sz="3600" dirty="0"/>
            </a:br>
            <a:r>
              <a:rPr lang="en-US" sz="3600" dirty="0"/>
              <a:t>Security Beyond the Brute-Force </a:t>
            </a:r>
            <a:r>
              <a:rPr lang="en-US" sz="3600" dirty="0" smtClean="0"/>
              <a:t>Bound</a:t>
            </a:r>
            <a:endParaRPr lang="en-US" sz="3600" b="1" dirty="0"/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3448500" y="4824662"/>
            <a:ext cx="5124000" cy="8137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dirty="0"/>
              <a:t>Presented by: </a:t>
            </a:r>
            <a:r>
              <a:rPr lang="en-US" altLang="zh-CN" sz="2000" dirty="0" err="1"/>
              <a:t>Shengye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Wan</a:t>
            </a:r>
          </a:p>
          <a:p>
            <a:pPr algn="r"/>
            <a:r>
              <a:rPr lang="en-US" altLang="zh-CN" sz="1600" dirty="0" smtClean="0"/>
              <a:t>Some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come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from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Thomas</a:t>
            </a:r>
            <a:r>
              <a:rPr lang="zh-CN" altLang="en-US" sz="1600" dirty="0" smtClean="0"/>
              <a:t> </a:t>
            </a:r>
            <a:r>
              <a:rPr lang="en-US" sz="1600" dirty="0" err="1" smtClean="0"/>
              <a:t>Ristenpart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Tuan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Tran</a:t>
            </a:r>
            <a:endParaRPr lang="en-US" altLang="zh-CN" sz="1600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061919" y="3061113"/>
            <a:ext cx="6207301" cy="404751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800" dirty="0">
                <a:latin typeface="+mj-lt"/>
                <a:ea typeface="+mj-ea"/>
                <a:cs typeface="+mj-cs"/>
              </a:rPr>
              <a:t>Authors:</a:t>
            </a:r>
            <a:r>
              <a:rPr lang="zh-CN" alt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800" dirty="0" smtClean="0">
                <a:latin typeface="+mj-lt"/>
                <a:ea typeface="+mj-ea"/>
                <a:cs typeface="+mj-cs"/>
              </a:rPr>
              <a:t>Ari</a:t>
            </a:r>
            <a:r>
              <a:rPr lang="zh-CN" alt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2800" dirty="0" err="1" smtClean="0">
                <a:latin typeface="+mj-lt"/>
                <a:ea typeface="+mj-ea"/>
                <a:cs typeface="+mj-cs"/>
              </a:rPr>
              <a:t>Juels</a:t>
            </a:r>
            <a:r>
              <a:rPr lang="en-US" altLang="zh-CN" sz="2800" dirty="0" smtClean="0">
                <a:latin typeface="+mj-lt"/>
                <a:ea typeface="+mj-ea"/>
                <a:cs typeface="+mj-cs"/>
              </a:rPr>
              <a:t>,</a:t>
            </a:r>
            <a:r>
              <a:rPr lang="zh-CN" alt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2800" dirty="0" smtClean="0">
                <a:latin typeface="+mj-lt"/>
                <a:ea typeface="+mj-ea"/>
                <a:cs typeface="+mj-cs"/>
              </a:rPr>
              <a:t>Thomas</a:t>
            </a:r>
            <a:r>
              <a:rPr lang="zh-CN" alt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2800" dirty="0" err="1" smtClean="0">
                <a:latin typeface="+mj-lt"/>
                <a:ea typeface="+mj-ea"/>
                <a:cs typeface="+mj-cs"/>
              </a:rPr>
              <a:t>Ristenpart</a:t>
            </a:r>
            <a:endParaRPr lang="en-US" altLang="zh-CN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62568" y="2956034"/>
            <a:ext cx="5638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8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Motivation– Password Distribution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Screen Shot 2015-09-13 at 10.57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9" y="1469621"/>
            <a:ext cx="7001921" cy="38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Motivation– Idea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Case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Always return a password looks like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true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password</a:t>
            </a:r>
            <a:endParaRPr lang="en-US" altLang="zh-CN" sz="2000" dirty="0"/>
          </a:p>
          <a:p>
            <a:pPr marL="0" indent="0">
              <a:spcBef>
                <a:spcPts val="40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Screen Shot 2015-09-13 at 9.1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8" y="2565400"/>
            <a:ext cx="8839200" cy="3149600"/>
          </a:xfrm>
          <a:prstGeom prst="rect">
            <a:avLst/>
          </a:prstGeom>
        </p:spPr>
      </p:pic>
      <p:pic>
        <p:nvPicPr>
          <p:cNvPr id="7" name="Picture 6" descr="Screen Shot 2015-09-13 at 11.04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95" y="3259157"/>
            <a:ext cx="4711700" cy="24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Introduction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 smtClean="0"/>
              <a:t>Honey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Encryption(HE)</a:t>
            </a:r>
          </a:p>
          <a:p>
            <a:endParaRPr lang="en-US" sz="2000" dirty="0" smtClean="0"/>
          </a:p>
          <a:p>
            <a:r>
              <a:rPr lang="en-US" altLang="zh-CN" sz="2000" dirty="0" smtClean="0"/>
              <a:t>Providing MR security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Providing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s</a:t>
            </a:r>
            <a:r>
              <a:rPr lang="en-US" altLang="zh-CN" sz="2000" dirty="0" smtClean="0"/>
              <a:t>emantic security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(when keys are sufficiently unpredictable and adversaries are computationally bounded)</a:t>
            </a:r>
          </a:p>
          <a:p>
            <a:pPr marL="0" indent="0">
              <a:buNone/>
            </a:pPr>
            <a:r>
              <a:rPr lang="zh-CN" altLang="zh-CN" sz="2000" dirty="0"/>
              <a:t> 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--For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en-US" sz="2000" dirty="0" smtClean="0"/>
              <a:t>ny </a:t>
            </a:r>
            <a:r>
              <a:rPr lang="en-US" sz="2000" dirty="0"/>
              <a:t>probabilistic, polynomial-time algorithm (PPTA</a:t>
            </a:r>
            <a:r>
              <a:rPr lang="en-US" sz="2000" dirty="0" smtClean="0"/>
              <a:t>)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 </a:t>
            </a:r>
            <a:endParaRPr lang="en-US" altLang="zh-CN" sz="2000" dirty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dirty="0" smtClean="0"/>
              <a:t> </a:t>
            </a:r>
            <a:r>
              <a:rPr lang="zh-CN" altLang="en-US" sz="2000" dirty="0"/>
              <a:t>  </a:t>
            </a:r>
            <a:r>
              <a:rPr lang="en-US" altLang="zh-CN" sz="2000" dirty="0" smtClean="0"/>
              <a:t>Information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determined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sz="2000" dirty="0" err="1" smtClean="0"/>
              <a:t>ciphertext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m 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m’s length</a:t>
            </a:r>
            <a:endParaRPr lang="en-US" altLang="zh-CN" sz="2000" dirty="0"/>
          </a:p>
          <a:p>
            <a:pPr marL="0" indent="0">
              <a:spcBef>
                <a:spcPts val="0"/>
              </a:spcBef>
              <a:buNone/>
            </a:pPr>
            <a:r>
              <a:rPr lang="zh-CN" altLang="zh-CN" sz="2000" dirty="0" smtClean="0"/>
              <a:t> </a:t>
            </a:r>
            <a:r>
              <a:rPr lang="zh-CN" altLang="en-US" sz="2000" dirty="0" smtClean="0"/>
              <a:t>  </a:t>
            </a:r>
            <a:r>
              <a:rPr lang="zh-CN" altLang="zh-CN" sz="2000" dirty="0" smtClean="0"/>
              <a:t>=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Information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determined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only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m’s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length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38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Introduction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(Cont’d)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3" y="1819390"/>
            <a:ext cx="8507177" cy="3479576"/>
          </a:xfrm>
        </p:spPr>
        <p:txBody>
          <a:bodyPr>
            <a:noAutofit/>
          </a:bodyPr>
          <a:lstStyle/>
          <a:p>
            <a:r>
              <a:rPr lang="en-US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API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password-based</a:t>
            </a:r>
            <a:r>
              <a:rPr lang="zh-CN" altLang="en-US" sz="2000" dirty="0"/>
              <a:t> </a:t>
            </a:r>
            <a:r>
              <a:rPr lang="en-US" altLang="zh-CN" sz="2000" dirty="0"/>
              <a:t>encryption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scheme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</a:t>
            </a:r>
            <a:r>
              <a:rPr lang="en-US" sz="2000" dirty="0" smtClean="0"/>
              <a:t>ses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special</a:t>
            </a:r>
            <a:r>
              <a:rPr lang="zh-CN" altLang="en-US" sz="2000" dirty="0"/>
              <a:t> </a:t>
            </a:r>
            <a:r>
              <a:rPr lang="en-US" altLang="zh-CN" sz="2000" dirty="0"/>
              <a:t>encodings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ensure</a:t>
            </a:r>
            <a:r>
              <a:rPr lang="zh-CN" altLang="en-US" sz="2000" dirty="0"/>
              <a:t> </a:t>
            </a:r>
            <a:r>
              <a:rPr lang="en-US" altLang="zh-CN" sz="2000" dirty="0"/>
              <a:t>that</a:t>
            </a:r>
            <a:r>
              <a:rPr lang="zh-CN" altLang="en-US" sz="2000" dirty="0"/>
              <a:t> </a:t>
            </a:r>
            <a:r>
              <a:rPr lang="en-US" altLang="zh-CN" sz="2000" dirty="0"/>
              <a:t>decrypting</a:t>
            </a:r>
            <a:r>
              <a:rPr lang="zh-CN" altLang="en-US" sz="2000" dirty="0"/>
              <a:t> </a:t>
            </a:r>
            <a:r>
              <a:rPr lang="en-US" altLang="zh-CN" sz="2000" dirty="0" err="1" smtClean="0"/>
              <a:t>ciphertext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i="1" dirty="0" smtClean="0"/>
              <a:t>wrong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key</a:t>
            </a:r>
            <a:r>
              <a:rPr lang="zh-CN" altLang="en-US" sz="2000" dirty="0"/>
              <a:t> </a:t>
            </a:r>
            <a:r>
              <a:rPr lang="en-US" altLang="zh-CN" sz="2000" dirty="0"/>
              <a:t>yields</a:t>
            </a:r>
            <a:r>
              <a:rPr lang="zh-CN" altLang="en-US" sz="2000" dirty="0"/>
              <a:t> </a:t>
            </a:r>
            <a:r>
              <a:rPr lang="en-US" altLang="zh-CN" sz="2000" dirty="0"/>
              <a:t>fresh</a:t>
            </a:r>
            <a:r>
              <a:rPr lang="zh-CN" altLang="en-US" sz="2000" dirty="0"/>
              <a:t> </a:t>
            </a:r>
            <a:r>
              <a:rPr lang="en-US" altLang="zh-CN" sz="2000" dirty="0"/>
              <a:t>sample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designer’s</a:t>
            </a:r>
            <a:r>
              <a:rPr lang="zh-CN" altLang="en-US" sz="2000" dirty="0"/>
              <a:t> </a:t>
            </a:r>
            <a:r>
              <a:rPr lang="en-US" altLang="zh-CN" sz="2000" dirty="0"/>
              <a:t>estimate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message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distribution. 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sz="2000" dirty="0" smtClean="0"/>
              <a:t>compact </a:t>
            </a:r>
            <a:r>
              <a:rPr lang="en-US" sz="2000" dirty="0" err="1" smtClean="0"/>
              <a:t>ciphertexts</a:t>
            </a:r>
            <a:r>
              <a:rPr lang="en-US" sz="2000" dirty="0" smtClean="0"/>
              <a:t> </a:t>
            </a:r>
            <a:r>
              <a:rPr lang="en-US" sz="2000" dirty="0"/>
              <a:t>(unlike explicitly stored decoys)</a:t>
            </a:r>
          </a:p>
          <a:p>
            <a:endParaRPr lang="en-US" sz="2000" dirty="0"/>
          </a:p>
          <a:p>
            <a:r>
              <a:rPr lang="en-US" sz="2000" dirty="0"/>
              <a:t>Good</a:t>
            </a:r>
            <a:r>
              <a:rPr lang="zh-CN" altLang="en-US" sz="2000" dirty="0"/>
              <a:t> </a:t>
            </a:r>
            <a:r>
              <a:rPr lang="en-US" altLang="zh-CN" sz="2000" dirty="0"/>
              <a:t>encoding:</a:t>
            </a:r>
          </a:p>
          <a:p>
            <a:pPr marL="0" indent="0">
              <a:buNone/>
            </a:pPr>
            <a:r>
              <a:rPr lang="en-US" sz="2000" dirty="0"/>
              <a:t>Attacker</a:t>
            </a:r>
            <a:r>
              <a:rPr lang="zh-CN" altLang="en-US" sz="2000" dirty="0"/>
              <a:t> </a:t>
            </a:r>
            <a:r>
              <a:rPr lang="en-US" altLang="zh-CN" sz="2000" dirty="0"/>
              <a:t>provably</a:t>
            </a:r>
            <a:r>
              <a:rPr lang="zh-CN" altLang="en-US" sz="2000" dirty="0"/>
              <a:t> </a:t>
            </a:r>
            <a:r>
              <a:rPr lang="en-US" altLang="zh-CN" sz="2000" dirty="0"/>
              <a:t>can’t</a:t>
            </a:r>
            <a:r>
              <a:rPr lang="zh-CN" altLang="en-US" sz="2000" dirty="0"/>
              <a:t> </a:t>
            </a:r>
            <a:r>
              <a:rPr lang="en-US" altLang="zh-CN" sz="2000" dirty="0"/>
              <a:t>pick</a:t>
            </a:r>
            <a:r>
              <a:rPr lang="zh-CN" altLang="en-US" sz="2000" dirty="0"/>
              <a:t> </a:t>
            </a:r>
            <a:r>
              <a:rPr lang="en-US" altLang="zh-CN" sz="2000" dirty="0"/>
              <a:t>out</a:t>
            </a:r>
            <a:r>
              <a:rPr lang="zh-CN" altLang="en-US" sz="2000" dirty="0"/>
              <a:t> </a:t>
            </a:r>
            <a:r>
              <a:rPr lang="en-US" altLang="zh-CN" sz="2000" dirty="0"/>
              <a:t>right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message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46589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Framework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3" y="1819390"/>
            <a:ext cx="8132969" cy="3479576"/>
          </a:xfrm>
        </p:spPr>
        <p:txBody>
          <a:bodyPr>
            <a:noAutofit/>
          </a:bodyPr>
          <a:lstStyle/>
          <a:p>
            <a:r>
              <a:rPr lang="en-US" sz="2000" dirty="0" smtClean="0"/>
              <a:t>Encryption </a:t>
            </a:r>
            <a:r>
              <a:rPr lang="en-US" sz="2000" dirty="0"/>
              <a:t>maps a key and message to a </a:t>
            </a:r>
            <a:r>
              <a:rPr lang="en-US" sz="2000" dirty="0" err="1" smtClean="0"/>
              <a:t>ciphertext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Decryption recovers messages from </a:t>
            </a:r>
            <a:r>
              <a:rPr lang="en-US" sz="2000" dirty="0" err="1"/>
              <a:t>ciphertexts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With the wrong key, decryption will emit a plaintext that “looks” plausible.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/>
              <a:t>Its cornerstone is </a:t>
            </a:r>
            <a:r>
              <a:rPr lang="en-US" sz="2000" i="1" dirty="0">
                <a:latin typeface="Times New Roman"/>
              </a:rPr>
              <a:t>distribution-transforming encoder </a:t>
            </a:r>
            <a:r>
              <a:rPr lang="en-US" sz="2000" dirty="0"/>
              <a:t>(DTE).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89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Technical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Details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/>
              <a:t>Encrypting a message M involves a two-step </a:t>
            </a:r>
            <a:r>
              <a:rPr lang="en-US" sz="2000" dirty="0" smtClean="0"/>
              <a:t>procedure.</a:t>
            </a:r>
          </a:p>
          <a:p>
            <a:pPr marL="0" indent="0">
              <a:buNone/>
            </a:pPr>
            <a:r>
              <a:rPr lang="en-US" sz="2000" dirty="0" smtClean="0"/>
              <a:t>1)Applying </a:t>
            </a:r>
            <a:r>
              <a:rPr lang="en-US" sz="2000" dirty="0"/>
              <a:t>DTE to M to obtain a seed </a:t>
            </a:r>
            <a:r>
              <a:rPr lang="en-US" sz="2000" dirty="0" smtClean="0"/>
              <a:t>S</a:t>
            </a:r>
            <a:r>
              <a:rPr lang="en-US" altLang="zh-CN" sz="2000" dirty="0" smtClean="0"/>
              <a:t>.</a:t>
            </a:r>
          </a:p>
          <a:p>
            <a:pPr marL="0" indent="0">
              <a:buNone/>
            </a:pPr>
            <a:r>
              <a:rPr lang="en-US" altLang="zh-CN" sz="2000" dirty="0" smtClean="0"/>
              <a:t>2)</a:t>
            </a:r>
            <a:r>
              <a:rPr lang="en-US" sz="2000" dirty="0" smtClean="0"/>
              <a:t>Encrypting </a:t>
            </a:r>
            <a:r>
              <a:rPr lang="en-US" sz="2000" dirty="0"/>
              <a:t>the seed S using the key K, yielding an HE </a:t>
            </a:r>
            <a:r>
              <a:rPr lang="en-US" sz="2000" dirty="0" err="1"/>
              <a:t>ciphertext</a:t>
            </a:r>
            <a:r>
              <a:rPr lang="en-US" sz="2000" dirty="0"/>
              <a:t> C.</a:t>
            </a:r>
          </a:p>
          <a:p>
            <a:pPr lvl="1"/>
            <a:endParaRPr lang="en-US" sz="2000" dirty="0"/>
          </a:p>
          <a:p>
            <a:r>
              <a:rPr lang="en-US" sz="2000" dirty="0"/>
              <a:t>Conventional encryption scheme must have message space equal to the seed space.</a:t>
            </a:r>
          </a:p>
          <a:p>
            <a:endParaRPr lang="en-US" sz="2000" dirty="0"/>
          </a:p>
          <a:p>
            <a:r>
              <a:rPr lang="en-US" sz="2000" dirty="0"/>
              <a:t>All </a:t>
            </a:r>
            <a:r>
              <a:rPr lang="en-US" sz="2000" dirty="0" err="1"/>
              <a:t>ciphertexts</a:t>
            </a:r>
            <a:r>
              <a:rPr lang="en-US" sz="2000" dirty="0"/>
              <a:t> must decrypt under any key to a valid seed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28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Technical</a:t>
            </a:r>
            <a:r>
              <a:rPr lang="zh-CN" altLang="en-US" b="1" dirty="0"/>
              <a:t> </a:t>
            </a:r>
            <a:r>
              <a:rPr lang="en-US" altLang="zh-CN" b="1" dirty="0" smtClean="0"/>
              <a:t>Details– Working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Flow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Using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hash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value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encrypt/decrypt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prime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number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Screen Shot 2015-09-14 at 10.51.3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9" y="2338860"/>
            <a:ext cx="8779992" cy="33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Working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Flow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(Cont’d)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Using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hash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value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encrypt/decrypt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prime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number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Screen Shot 2015-09-14 at 10.52.05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9" y="2337596"/>
            <a:ext cx="8769044" cy="33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4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/>
              <a:t>Distribution</a:t>
            </a:r>
            <a:r>
              <a:rPr lang="zh-CN" altLang="en-US" sz="4000" b="1" dirty="0"/>
              <a:t>-</a:t>
            </a:r>
            <a:r>
              <a:rPr lang="en-US" altLang="zh-CN" sz="4000" b="1" dirty="0"/>
              <a:t>Transforming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Encoder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pair </a:t>
            </a:r>
            <a:r>
              <a:rPr lang="en-US" sz="2000" b="1" dirty="0">
                <a:cs typeface="Times New Roman" pitchFamily="18" charset="0"/>
              </a:rPr>
              <a:t>DTE = (encode, decode) </a:t>
            </a:r>
            <a:r>
              <a:rPr lang="en-US" sz="2000" dirty="0"/>
              <a:t>of algorithms.</a:t>
            </a:r>
            <a:endParaRPr lang="en-US" sz="2000" dirty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b="1" dirty="0">
                <a:cs typeface="Times New Roman" pitchFamily="18" charset="0"/>
              </a:rPr>
              <a:t>encode</a:t>
            </a:r>
            <a:r>
              <a:rPr lang="en-US" sz="2000" dirty="0">
                <a:cs typeface="Times New Roman" pitchFamily="18" charset="0"/>
              </a:rPr>
              <a:t> takes as input a message m ∈ </a:t>
            </a:r>
            <a:r>
              <a:rPr lang="en-US" sz="2000" b="1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 and outputs a value in a set </a:t>
            </a:r>
            <a:r>
              <a:rPr lang="en-US" sz="2000" b="1" dirty="0">
                <a:cs typeface="Times New Roman" pitchFamily="18" charset="0"/>
              </a:rPr>
              <a:t>S</a:t>
            </a:r>
            <a:r>
              <a:rPr lang="en-US" sz="2000" dirty="0">
                <a:cs typeface="Times New Roman" pitchFamily="18" charset="0"/>
              </a:rPr>
              <a:t>, the seed space.</a:t>
            </a: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b="1" dirty="0">
                <a:cs typeface="Times New Roman" pitchFamily="18" charset="0"/>
              </a:rPr>
              <a:t>decode</a:t>
            </a:r>
            <a:r>
              <a:rPr lang="en-US" sz="2000" dirty="0">
                <a:cs typeface="Times New Roman" pitchFamily="18" charset="0"/>
              </a:rPr>
              <a:t> takes as input a value s ∈ </a:t>
            </a:r>
            <a:r>
              <a:rPr lang="en-US" sz="2000" b="1" dirty="0">
                <a:cs typeface="Times New Roman" pitchFamily="18" charset="0"/>
              </a:rPr>
              <a:t>S</a:t>
            </a:r>
            <a:r>
              <a:rPr lang="en-US" sz="2000" dirty="0">
                <a:cs typeface="Times New Roman" pitchFamily="18" charset="0"/>
              </a:rPr>
              <a:t> and outputs a </a:t>
            </a:r>
            <a:r>
              <a:rPr lang="en-US" sz="2000" dirty="0" smtClean="0">
                <a:cs typeface="Times New Roman" pitchFamily="18" charset="0"/>
              </a:rPr>
              <a:t>message </a:t>
            </a:r>
            <a:r>
              <a:rPr lang="en-US" sz="2000" dirty="0">
                <a:cs typeface="Times New Roman" pitchFamily="18" charset="0"/>
              </a:rPr>
              <a:t>m ∈ </a:t>
            </a:r>
            <a:r>
              <a:rPr lang="en-US" sz="2000" b="1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An</a:t>
            </a:r>
            <a:r>
              <a:rPr lang="zh-CN" altLang="en-US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cs typeface="Times New Roman" pitchFamily="18" charset="0"/>
              </a:rPr>
              <a:t>important</a:t>
            </a:r>
            <a:r>
              <a:rPr lang="zh-CN" altLang="en-US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cs typeface="Times New Roman" pitchFamily="18" charset="0"/>
              </a:rPr>
              <a:t>attribution</a:t>
            </a:r>
            <a:r>
              <a:rPr lang="zh-CN" altLang="en-US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cs typeface="Times New Roman" pitchFamily="18" charset="0"/>
              </a:rPr>
              <a:t>for</a:t>
            </a:r>
            <a:r>
              <a:rPr lang="zh-CN" altLang="en-US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cs typeface="Times New Roman" pitchFamily="18" charset="0"/>
              </a:rPr>
              <a:t>DTE:</a:t>
            </a:r>
            <a:r>
              <a:rPr lang="zh-CN" altLang="en-US" sz="2000" dirty="0">
                <a:cs typeface="Times New Roman" pitchFamily="18" charset="0"/>
              </a:rPr>
              <a:t> </a:t>
            </a:r>
            <a:r>
              <a:rPr lang="en-US" altLang="zh-CN" sz="2000" dirty="0" err="1">
                <a:cs typeface="Times New Roman" pitchFamily="18" charset="0"/>
              </a:rPr>
              <a:t>Pr</a:t>
            </a:r>
            <a:r>
              <a:rPr lang="en-US" altLang="zh-CN" sz="2000" dirty="0">
                <a:cs typeface="Times New Roman" pitchFamily="18" charset="0"/>
              </a:rPr>
              <a:t>[decode(encode(M)) = M] = 1.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93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DTE </a:t>
            </a:r>
            <a:r>
              <a:rPr lang="en-US" altLang="en-US" b="1" dirty="0" smtClean="0"/>
              <a:t>(</a:t>
            </a:r>
            <a:r>
              <a:rPr lang="en-US" altLang="zh-CN" b="1" dirty="0" smtClean="0"/>
              <a:t>Cont’d)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>
                <a:cs typeface="Times New Roman" pitchFamily="18" charset="0"/>
              </a:rPr>
              <a:t>A DTE encodes a </a:t>
            </a:r>
            <a:r>
              <a:rPr lang="en-US" sz="2000" dirty="0" smtClean="0">
                <a:cs typeface="Times New Roman" pitchFamily="18" charset="0"/>
              </a:rPr>
              <a:t>priori </a:t>
            </a:r>
            <a:r>
              <a:rPr lang="en-US" sz="2000" dirty="0">
                <a:cs typeface="Times New Roman" pitchFamily="18" charset="0"/>
              </a:rPr>
              <a:t>knowledge of the message distribution p</a:t>
            </a:r>
            <a:r>
              <a:rPr lang="en-US" sz="2000" baseline="-25000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. </a:t>
            </a: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Applying the decode to uniformly sampled seed provides sampling close to that of a target distribution pm.</a:t>
            </a: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A  secure DTE is such that attacker can not distinguish: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A pair (m, s) generated by selecting m from p</a:t>
            </a:r>
            <a:r>
              <a:rPr lang="en-US" sz="2000" baseline="-25000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 and encoding it to obtain seed s.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A pair (m, s) generated by selecting a seed s uniformly at random and decoding it to obtain message M.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288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Problem– 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Simple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Case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altLang="zh-CN" sz="2000" dirty="0" smtClean="0"/>
              <a:t>Password Manager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Screen Shot 2015-09-13 at 9.1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1" y="2322000"/>
            <a:ext cx="8182560" cy="31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Inverse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sampling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DTE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>
                <a:cs typeface="Times New Roman" pitchFamily="18" charset="0"/>
              </a:rPr>
              <a:t>Let </a:t>
            </a:r>
            <a:r>
              <a:rPr lang="en-US" sz="2000" dirty="0" err="1">
                <a:cs typeface="Times New Roman" pitchFamily="18" charset="0"/>
              </a:rPr>
              <a:t>F</a:t>
            </a:r>
            <a:r>
              <a:rPr lang="en-US" sz="2000" baseline="-25000" dirty="0" err="1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 be the cumulative  distribution function associated with a known message distribution p</a:t>
            </a:r>
            <a:r>
              <a:rPr lang="en-US" sz="2000" baseline="-25000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.</a:t>
            </a:r>
            <a:endParaRPr lang="en-US" sz="2000" baseline="-25000" dirty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Inverse sampling picks a value according to p</a:t>
            </a:r>
            <a:r>
              <a:rPr lang="en-US" sz="2000" baseline="-25000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 by selecting</a:t>
            </a:r>
          </a:p>
          <a:p>
            <a:pPr>
              <a:buNone/>
            </a:pPr>
            <a:r>
              <a:rPr lang="en-US" sz="2000" dirty="0">
                <a:cs typeface="Times New Roman" pitchFamily="18" charset="0"/>
              </a:rPr>
              <a:t>    S ∈ </a:t>
            </a:r>
            <a:r>
              <a:rPr lang="en-US" sz="2000" i="1" dirty="0">
                <a:cs typeface="Times New Roman" pitchFamily="18" charset="0"/>
              </a:rPr>
              <a:t>S</a:t>
            </a:r>
            <a:r>
              <a:rPr lang="en-US" sz="2000" dirty="0">
                <a:cs typeface="Times New Roman" pitchFamily="18" charset="0"/>
              </a:rPr>
              <a:t> = [0,1)  and outputs </a:t>
            </a:r>
            <a:r>
              <a:rPr lang="en-US" sz="2000" dirty="0" err="1">
                <a:cs typeface="Times New Roman" pitchFamily="18" charset="0"/>
              </a:rPr>
              <a:t>M</a:t>
            </a:r>
            <a:r>
              <a:rPr lang="en-US" sz="2000" baseline="-25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such that </a:t>
            </a:r>
            <a:r>
              <a:rPr lang="en-US" sz="2000" dirty="0" err="1">
                <a:cs typeface="Times New Roman" pitchFamily="18" charset="0"/>
              </a:rPr>
              <a:t>F</a:t>
            </a:r>
            <a:r>
              <a:rPr lang="en-US" sz="2000" baseline="-25000" dirty="0" err="1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(M</a:t>
            </a:r>
            <a:r>
              <a:rPr lang="en-US" sz="2000" baseline="-25000" dirty="0">
                <a:cs typeface="Times New Roman" pitchFamily="18" charset="0"/>
              </a:rPr>
              <a:t>i−1</a:t>
            </a:r>
            <a:r>
              <a:rPr lang="en-US" sz="2000" dirty="0">
                <a:cs typeface="Times New Roman" pitchFamily="18" charset="0"/>
              </a:rPr>
              <a:t>) ≤ S &lt; </a:t>
            </a:r>
            <a:r>
              <a:rPr lang="en-US" sz="2000" dirty="0" err="1">
                <a:cs typeface="Times New Roman" pitchFamily="18" charset="0"/>
              </a:rPr>
              <a:t>F</a:t>
            </a:r>
            <a:r>
              <a:rPr lang="en-US" sz="2000" baseline="-25000" dirty="0" err="1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dirty="0" err="1">
                <a:cs typeface="Times New Roman" pitchFamily="18" charset="0"/>
              </a:rPr>
              <a:t>M</a:t>
            </a:r>
            <a:r>
              <a:rPr lang="en-US" sz="2000" baseline="-25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).</a:t>
            </a: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For input message </a:t>
            </a:r>
            <a:r>
              <a:rPr lang="en-US" sz="2000" dirty="0" err="1">
                <a:cs typeface="Times New Roman" pitchFamily="18" charset="0"/>
              </a:rPr>
              <a:t>M</a:t>
            </a:r>
            <a:r>
              <a:rPr lang="en-US" sz="2000" baseline="-25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: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Encodes by picking uniformly from the range [</a:t>
            </a:r>
            <a:r>
              <a:rPr lang="en-US" sz="2000" dirty="0" err="1">
                <a:cs typeface="Times New Roman" pitchFamily="18" charset="0"/>
              </a:rPr>
              <a:t>F</a:t>
            </a:r>
            <a:r>
              <a:rPr lang="en-US" sz="2000" baseline="-25000" dirty="0" err="1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(M</a:t>
            </a:r>
            <a:r>
              <a:rPr lang="en-US" sz="2000" baseline="-25000" dirty="0">
                <a:cs typeface="Times New Roman" pitchFamily="18" charset="0"/>
              </a:rPr>
              <a:t>i−1</a:t>
            </a:r>
            <a:r>
              <a:rPr lang="en-US" sz="2000" dirty="0">
                <a:cs typeface="Times New Roman" pitchFamily="18" charset="0"/>
              </a:rPr>
              <a:t>), </a:t>
            </a:r>
            <a:r>
              <a:rPr lang="en-US" sz="2000" dirty="0" err="1">
                <a:cs typeface="Times New Roman" pitchFamily="18" charset="0"/>
              </a:rPr>
              <a:t>F</a:t>
            </a:r>
            <a:r>
              <a:rPr lang="en-US" sz="2000" baseline="-25000" dirty="0" err="1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dirty="0" err="1">
                <a:cs typeface="Times New Roman" pitchFamily="18" charset="0"/>
              </a:rPr>
              <a:t>M</a:t>
            </a:r>
            <a:r>
              <a:rPr lang="en-US" sz="2000" baseline="-25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))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Decodes by computing  F</a:t>
            </a:r>
            <a:r>
              <a:rPr lang="en-US" sz="2000" baseline="-25000" dirty="0">
                <a:cs typeface="Times New Roman" pitchFamily="18" charset="0"/>
              </a:rPr>
              <a:t>m</a:t>
            </a:r>
            <a:r>
              <a:rPr lang="en-US" sz="2000" baseline="30000" dirty="0">
                <a:cs typeface="Times New Roman" pitchFamily="18" charset="0"/>
              </a:rPr>
              <a:t>-1</a:t>
            </a:r>
            <a:r>
              <a:rPr lang="en-US" sz="2000" dirty="0">
                <a:cs typeface="Times New Roman" pitchFamily="18" charset="0"/>
              </a:rPr>
              <a:t>(S).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7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Result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HE,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attacker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recover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correct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message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probability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better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1/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μ 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Arial"/>
              <a:buChar char="•"/>
            </a:pPr>
            <a:r>
              <a:rPr lang="en-US" altLang="zh-CN" sz="2000" dirty="0" smtClean="0"/>
              <a:t>Brute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bound: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q/c2</a:t>
            </a:r>
            <a:r>
              <a:rPr lang="en-US" sz="2000" baseline="30000" dirty="0" smtClean="0"/>
              <a:t>μ</a:t>
            </a:r>
            <a:r>
              <a:rPr lang="en-US" sz="2000" dirty="0" smtClean="0"/>
              <a:t>.</a:t>
            </a:r>
            <a:endParaRPr lang="en-US" sz="2000" baseline="30000" dirty="0"/>
          </a:p>
          <a:p>
            <a:pPr marL="0" indent="0">
              <a:buNone/>
            </a:pPr>
            <a:r>
              <a:rPr lang="en-US" altLang="zh-CN" sz="2000" dirty="0" smtClean="0"/>
              <a:t>q: attacking times</a:t>
            </a:r>
          </a:p>
          <a:p>
            <a:pPr marL="0" indent="0">
              <a:buNone/>
            </a:pPr>
            <a:r>
              <a:rPr lang="en-US" altLang="zh-CN" sz="2000" dirty="0" smtClean="0"/>
              <a:t>c: constant factor c, c=10,000</a:t>
            </a:r>
          </a:p>
          <a:p>
            <a:pPr marL="0" indent="0">
              <a:buNone/>
            </a:pPr>
            <a:r>
              <a:rPr lang="en-US" sz="2000" dirty="0" smtClean="0"/>
              <a:t>μ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min-entropy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password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52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/>
              <a:t>Low-entropy secrets </a:t>
            </a:r>
            <a:r>
              <a:rPr lang="en-US" altLang="zh-CN" sz="2000" dirty="0" smtClean="0"/>
              <a:t>-&gt;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resources vulnerable</a:t>
            </a:r>
            <a:r>
              <a:rPr lang="en-US" altLang="zh-CN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HE </a:t>
            </a:r>
            <a:r>
              <a:rPr lang="en-US" sz="2000" dirty="0"/>
              <a:t>yields plausible looking plaintexts under decryption with invalid </a:t>
            </a:r>
            <a:r>
              <a:rPr lang="en-US" sz="2000" dirty="0" smtClean="0"/>
              <a:t>keys.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HE </a:t>
            </a:r>
            <a:r>
              <a:rPr lang="en-US" sz="2000" dirty="0"/>
              <a:t>never provides worse security than existing PBE schemes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More </a:t>
            </a:r>
            <a:r>
              <a:rPr lang="en-US" sz="2000" dirty="0"/>
              <a:t>generally, for human-generated messages (password vaults, e-mail, etc.), estimation of message distributions via DTEs is interesting as a natural language processing problem.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01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Discussion</a:t>
            </a:r>
            <a:endParaRPr lang="zh-CN" altLang="en-US" b="1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 smtClean="0"/>
              <a:t>HE </a:t>
            </a:r>
            <a:r>
              <a:rPr lang="en-US" sz="2000" dirty="0"/>
              <a:t>security does not hold when the adversary has some side information about the target message.</a:t>
            </a:r>
          </a:p>
          <a:p>
            <a:endParaRPr lang="en-US" sz="2000" dirty="0"/>
          </a:p>
          <a:p>
            <a:r>
              <a:rPr lang="en-US" sz="2000" dirty="0"/>
              <a:t>Typos in passwords might confuse legitimate users in some settings.</a:t>
            </a:r>
          </a:p>
          <a:p>
            <a:endParaRPr lang="en-US" sz="2000" dirty="0"/>
          </a:p>
          <a:p>
            <a:r>
              <a:rPr lang="en-US" sz="2000" dirty="0" smtClean="0"/>
              <a:t>When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poor</a:t>
            </a:r>
            <a:r>
              <a:rPr lang="en-US" sz="2000" dirty="0" smtClean="0"/>
              <a:t>, </a:t>
            </a:r>
            <a:r>
              <a:rPr lang="en-US" sz="2000" dirty="0"/>
              <a:t>HE security falls back to normal PBE security.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01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Quiz</a:t>
            </a:r>
            <a:endParaRPr lang="zh-CN" altLang="en-US" b="1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what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scenario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application,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could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make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great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contribution?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Why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want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know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distribution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messages?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When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call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scheme</a:t>
            </a:r>
            <a:r>
              <a:rPr lang="zh-CN" altLang="en-US" sz="2000" dirty="0" smtClean="0"/>
              <a:t> </a:t>
            </a:r>
            <a:r>
              <a:rPr lang="en-US" altLang="zh-CN" sz="2000" i="1" dirty="0" smtClean="0"/>
              <a:t>correct</a:t>
            </a:r>
            <a:r>
              <a:rPr lang="en-US" altLang="zh-CN" sz="2000" dirty="0" smtClean="0"/>
              <a:t>?</a:t>
            </a:r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59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Thank You!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384520"/>
            <a:ext cx="6858000" cy="1379802"/>
          </a:xfrm>
        </p:spPr>
        <p:txBody>
          <a:bodyPr>
            <a:normAutofit/>
          </a:bodyPr>
          <a:lstStyle/>
          <a:p>
            <a:pPr algn="r"/>
            <a:r>
              <a:rPr lang="en-US" altLang="zh-CN" dirty="0" err="1" smtClean="0"/>
              <a:t>Shengye</a:t>
            </a:r>
            <a:r>
              <a:rPr lang="en-US" altLang="zh-CN" dirty="0" smtClean="0"/>
              <a:t> Wan</a:t>
            </a:r>
          </a:p>
          <a:p>
            <a:pPr algn="r"/>
            <a:r>
              <a:rPr lang="en-US" altLang="zh-CN" dirty="0" smtClean="0"/>
              <a:t>Department of Computer Science</a:t>
            </a:r>
          </a:p>
          <a:p>
            <a:pPr algn="r"/>
            <a:r>
              <a:rPr lang="en-US" altLang="zh-CN" dirty="0" smtClean="0"/>
              <a:t>College of William and Mary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13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Problem– 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Simple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Case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(Cont’d)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Cracking 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password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manager: </a:t>
            </a:r>
            <a:r>
              <a:rPr lang="en-US" sz="2000" dirty="0" smtClean="0"/>
              <a:t>Brute-force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Attack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Screen Shot 2015-09-13 at 9.1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8" y="2565400"/>
            <a:ext cx="8839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Problem– Other Cases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 smtClean="0"/>
              <a:t>Information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leakage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caused by cracking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encrypted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database:</a:t>
            </a:r>
          </a:p>
          <a:p>
            <a:pPr marL="0" indent="0">
              <a:buNone/>
            </a:pPr>
            <a:r>
              <a:rPr lang="zh-CN" altLang="zh-CN" sz="2000" dirty="0"/>
              <a:t> </a:t>
            </a:r>
            <a:r>
              <a:rPr lang="zh-CN" altLang="en-US" sz="2000" dirty="0" smtClean="0"/>
              <a:t>  </a:t>
            </a:r>
            <a:r>
              <a:rPr lang="en-US" altLang="zh-CN" sz="2000" dirty="0"/>
              <a:t>b</a:t>
            </a:r>
            <a:r>
              <a:rPr lang="en-US" altLang="zh-CN" sz="2000" dirty="0" smtClean="0"/>
              <a:t>iggest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hacking</a:t>
            </a:r>
            <a:r>
              <a:rPr lang="zh-CN" altLang="en-US" sz="2000" dirty="0"/>
              <a:t> </a:t>
            </a:r>
            <a:r>
              <a:rPr lang="en-US" altLang="zh-CN" sz="2000" dirty="0"/>
              <a:t>case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China’s</a:t>
            </a:r>
            <a:r>
              <a:rPr lang="zh-CN" altLang="en-US" sz="2000" dirty="0"/>
              <a:t> </a:t>
            </a:r>
            <a:r>
              <a:rPr lang="en-US" altLang="zh-CN" sz="2000" dirty="0"/>
              <a:t>Internet</a:t>
            </a:r>
            <a:r>
              <a:rPr lang="zh-CN" altLang="en-US" sz="2000" dirty="0"/>
              <a:t> </a:t>
            </a:r>
            <a:r>
              <a:rPr lang="en-US" altLang="zh-CN" sz="2000" dirty="0"/>
              <a:t>history</a:t>
            </a:r>
            <a:r>
              <a:rPr lang="en-US" altLang="zh-CN" sz="2000" dirty="0" smtClean="0"/>
              <a:t>,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million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users</a:t>
            </a:r>
            <a:endParaRPr lang="en-US" sz="2000" dirty="0" smtClean="0"/>
          </a:p>
          <a:p>
            <a:pPr>
              <a:lnSpc>
                <a:spcPct val="250000"/>
              </a:lnSpc>
            </a:pPr>
            <a:r>
              <a:rPr lang="en-US" sz="2000" dirty="0" smtClean="0"/>
              <a:t>RSA secret keys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100,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321849,</a:t>
            </a:r>
            <a:r>
              <a:rPr lang="zh-CN" altLang="en-US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9883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16</a:t>
            </a:r>
            <a:endParaRPr lang="en-US" sz="2000" dirty="0" smtClean="0"/>
          </a:p>
          <a:p>
            <a:pPr>
              <a:lnSpc>
                <a:spcPct val="250000"/>
              </a:lnSpc>
            </a:pPr>
            <a:r>
              <a:rPr lang="en-US" sz="2000" dirty="0" smtClean="0"/>
              <a:t>Cookies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other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bearer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tokens,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other: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authentication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values</a:t>
            </a:r>
            <a:endParaRPr lang="en-US" sz="2000" dirty="0" smtClean="0"/>
          </a:p>
          <a:p>
            <a:pPr>
              <a:lnSpc>
                <a:spcPct val="250000"/>
              </a:lnSpc>
            </a:pPr>
            <a:r>
              <a:rPr lang="en-US" sz="2000" dirty="0" smtClean="0"/>
              <a:t>Non</a:t>
            </a:r>
            <a:r>
              <a:rPr lang="en-US" altLang="zh-CN" sz="2000" dirty="0" smtClean="0"/>
              <a:t>-authentication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related?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English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language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text</a:t>
            </a:r>
            <a:endParaRPr lang="en-US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70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Threat Model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Password</a:t>
            </a:r>
            <a:r>
              <a:rPr lang="en-US" altLang="zh-CN" sz="2000" dirty="0"/>
              <a:t>-Based</a:t>
            </a:r>
            <a:r>
              <a:rPr lang="zh-CN" altLang="en-US" sz="2000" dirty="0"/>
              <a:t> </a:t>
            </a:r>
            <a:r>
              <a:rPr lang="en-US" altLang="zh-CN" sz="2000" dirty="0"/>
              <a:t>Encryption</a:t>
            </a:r>
            <a:r>
              <a:rPr lang="zh-CN" altLang="en-US" sz="2000" dirty="0"/>
              <a:t> </a:t>
            </a:r>
            <a:r>
              <a:rPr lang="en-US" altLang="zh-CN" sz="2000" dirty="0"/>
              <a:t>(PBE)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sz="2000" dirty="0"/>
              <a:t>low-entropy or weak secrets, most commonly user-chosen passwords</a:t>
            </a:r>
          </a:p>
          <a:p>
            <a:endParaRPr lang="en-US" altLang="zh-CN" sz="2000" dirty="0" smtClean="0"/>
          </a:p>
          <a:p>
            <a:r>
              <a:rPr lang="en-US" sz="2000" dirty="0" smtClean="0"/>
              <a:t>Message-Recover(MR) attack</a:t>
            </a:r>
          </a:p>
          <a:p>
            <a:pPr marL="0" indent="0">
              <a:buNone/>
            </a:pPr>
            <a:r>
              <a:rPr lang="zh-CN" altLang="en-US" sz="2000" dirty="0"/>
              <a:t> 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--</a:t>
            </a:r>
            <a:r>
              <a:rPr lang="en-US" sz="2000" dirty="0" smtClean="0"/>
              <a:t>The attacker </a:t>
            </a:r>
            <a:r>
              <a:rPr lang="en-US" sz="2000" dirty="0"/>
              <a:t>c</a:t>
            </a:r>
            <a:r>
              <a:rPr lang="en-US" sz="2000" dirty="0" smtClean="0"/>
              <a:t>ould use brute-force to guess the password</a:t>
            </a:r>
            <a:endParaRPr lang="en-US" sz="2000" dirty="0"/>
          </a:p>
          <a:p>
            <a:pPr marL="0" indent="0">
              <a:buNone/>
            </a:pPr>
            <a:r>
              <a:rPr lang="zh-CN" altLang="en-US" sz="2000" dirty="0"/>
              <a:t> 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--Once the attacker decrypt one message successfully, he or she could get much more information.</a:t>
            </a:r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8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1100" y="1371865"/>
            <a:ext cx="5226524" cy="362611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trike="sngStrike" dirty="0" smtClean="0"/>
              <a:t>Threat Model</a:t>
            </a:r>
          </a:p>
          <a:p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 smtClean="0"/>
              <a:t>Work</a:t>
            </a:r>
          </a:p>
          <a:p>
            <a:r>
              <a:rPr lang="en-US" altLang="zh-CN" dirty="0" smtClean="0"/>
              <a:t>Motivation</a:t>
            </a:r>
            <a:endParaRPr lang="en-US" altLang="zh-CN" dirty="0"/>
          </a:p>
          <a:p>
            <a:r>
              <a:rPr lang="en-US" altLang="zh-CN" dirty="0" smtClean="0"/>
              <a:t>Intro &amp; Framework</a:t>
            </a:r>
          </a:p>
          <a:p>
            <a:r>
              <a:rPr lang="en-US" altLang="zh-CN" dirty="0" smtClean="0"/>
              <a:t>Technical Details</a:t>
            </a:r>
          </a:p>
          <a:p>
            <a:r>
              <a:rPr lang="en-US" altLang="zh-CN" dirty="0" smtClean="0"/>
              <a:t>Result</a:t>
            </a:r>
            <a:endParaRPr lang="en-US" altLang="zh-CN" dirty="0"/>
          </a:p>
          <a:p>
            <a:r>
              <a:rPr lang="en-US" altLang="zh-CN" dirty="0" smtClean="0"/>
              <a:t>Conclusion</a:t>
            </a:r>
          </a:p>
          <a:p>
            <a:r>
              <a:rPr lang="en-US" altLang="zh-CN" dirty="0" smtClean="0"/>
              <a:t>Discussion</a:t>
            </a:r>
            <a:endParaRPr lang="en-US" altLang="zh-CN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057275" y="1525141"/>
            <a:ext cx="9175" cy="33271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2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Related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Work– Hashing and Salt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4" y="1819390"/>
            <a:ext cx="7886700" cy="3479576"/>
          </a:xfrm>
        </p:spPr>
        <p:txBody>
          <a:bodyPr>
            <a:noAutofit/>
          </a:bodyPr>
          <a:lstStyle/>
          <a:p>
            <a:r>
              <a:rPr lang="en-US" sz="2000" dirty="0"/>
              <a:t>In cryptography, a salt is random data that is used as an additional input to a one-way function that hashes a password or </a:t>
            </a:r>
            <a:r>
              <a:rPr lang="en-US" sz="2000" dirty="0" smtClean="0"/>
              <a:t>passphrase</a:t>
            </a:r>
            <a:r>
              <a:rPr lang="en-US" altLang="zh-CN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a typical setting, the salt and the password are concatenated and processed with a cryptographic hash function, and the resulting output </a:t>
            </a:r>
            <a:r>
              <a:rPr lang="en-US" sz="2000" dirty="0" smtClean="0"/>
              <a:t>is </a:t>
            </a:r>
            <a:r>
              <a:rPr lang="en-US" sz="2000" dirty="0"/>
              <a:t>stored with the salt in a database.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Salt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o</a:t>
            </a:r>
            <a:r>
              <a:rPr lang="en-US" sz="2000" dirty="0" smtClean="0"/>
              <a:t>nly slows down </a:t>
            </a:r>
            <a:r>
              <a:rPr lang="en-US" altLang="zh-CN" sz="2000" dirty="0" smtClean="0"/>
              <a:t>attacks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constant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factor.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45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Related</a:t>
            </a:r>
            <a:r>
              <a:rPr lang="zh-CN" altLang="en-US" b="1" dirty="0"/>
              <a:t> </a:t>
            </a:r>
            <a:r>
              <a:rPr lang="en-US" altLang="zh-CN" b="1" dirty="0"/>
              <a:t>Work– Recent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Research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3" y="1819390"/>
            <a:ext cx="8393781" cy="3479576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Kamouflage</a:t>
            </a:r>
            <a:r>
              <a:rPr lang="en-US" sz="2000" dirty="0" smtClean="0"/>
              <a:t> system</a:t>
            </a:r>
          </a:p>
          <a:p>
            <a:pPr marL="0" indent="0">
              <a:buNone/>
            </a:pPr>
            <a:r>
              <a:rPr lang="zh-CN" altLang="en-US" sz="2000" dirty="0"/>
              <a:t> </a:t>
            </a:r>
            <a:r>
              <a:rPr lang="zh-CN" altLang="en-US" sz="2000" dirty="0" smtClean="0"/>
              <a:t>  </a:t>
            </a:r>
            <a:r>
              <a:rPr lang="en-US" sz="2000" dirty="0" smtClean="0"/>
              <a:t>--It </a:t>
            </a:r>
            <a:r>
              <a:rPr lang="en-US" sz="2000" dirty="0"/>
              <a:t>conceals a true password vault encrypted under a true master password among N bogus vaults encrypted under bogus master passwords. </a:t>
            </a:r>
          </a:p>
          <a:p>
            <a:pPr marL="0" indent="0">
              <a:buNone/>
            </a:pPr>
            <a:r>
              <a:rPr lang="en-US" sz="2000" dirty="0" err="1" smtClean="0"/>
              <a:t>Kamouflage</a:t>
            </a:r>
            <a:r>
              <a:rPr lang="en-US" sz="2000" dirty="0" smtClean="0"/>
              <a:t> </a:t>
            </a:r>
            <a:r>
              <a:rPr lang="en-US" sz="2000" dirty="0"/>
              <a:t>requires O(N) storage.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Comparison</a:t>
            </a:r>
          </a:p>
          <a:p>
            <a:pPr marL="0" indent="0">
              <a:buNone/>
            </a:pPr>
            <a:r>
              <a:rPr lang="en-US" altLang="zh-CN" sz="2000" dirty="0" smtClean="0"/>
              <a:t>1)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a suitable DTE, HE offers the possibility of realizing similar functionality and security with O(1) </a:t>
            </a:r>
            <a:r>
              <a:rPr lang="en-US" sz="2000" dirty="0" smtClean="0"/>
              <a:t>storage.</a:t>
            </a:r>
          </a:p>
          <a:p>
            <a:pPr marL="0" indent="0">
              <a:buNone/>
            </a:pPr>
            <a:r>
              <a:rPr lang="en-US" altLang="zh-CN" sz="2000" dirty="0" smtClean="0"/>
              <a:t>2)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doesn’t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prepare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plausible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decoys.</a:t>
            </a:r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59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Motivation– Decoys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73" y="1819390"/>
            <a:ext cx="8405121" cy="34795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Decoys</a:t>
            </a:r>
            <a:r>
              <a:rPr lang="en-US" sz="2000" dirty="0" smtClean="0"/>
              <a:t>, fake </a:t>
            </a:r>
            <a:r>
              <a:rPr lang="en-US" sz="2000" dirty="0"/>
              <a:t>objects that look </a:t>
            </a:r>
            <a:r>
              <a:rPr lang="en-US" sz="2000" dirty="0" smtClean="0"/>
              <a:t>real</a:t>
            </a:r>
            <a:r>
              <a:rPr lang="en-US" altLang="zh-CN" sz="2000" dirty="0" smtClean="0"/>
              <a:t>.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Honeypots, fake computer systems intended to attract and study </a:t>
            </a:r>
            <a:r>
              <a:rPr lang="en-US" sz="2000" dirty="0" smtClean="0"/>
              <a:t>attacks. 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/>
              <a:t>Honeytokens</a:t>
            </a:r>
            <a:r>
              <a:rPr lang="en-US" sz="2000" dirty="0" smtClean="0"/>
              <a:t>, </a:t>
            </a:r>
            <a:r>
              <a:rPr lang="en-US" sz="2000" dirty="0"/>
              <a:t>which are data objects whose use signals a </a:t>
            </a:r>
            <a:r>
              <a:rPr lang="en-US" sz="2000" dirty="0" smtClean="0"/>
              <a:t>compromise. 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/>
              <a:t>Honeywords</a:t>
            </a:r>
            <a:r>
              <a:rPr lang="en-US" sz="2000" dirty="0" smtClean="0"/>
              <a:t>, </a:t>
            </a:r>
            <a:r>
              <a:rPr lang="en-US" sz="2000" dirty="0"/>
              <a:t>a system encompassing the use of passwords </a:t>
            </a:r>
            <a:r>
              <a:rPr lang="en-US" sz="2000" dirty="0" smtClean="0"/>
              <a:t>as</a:t>
            </a:r>
            <a:r>
              <a:rPr lang="zh-CN" altLang="en-US" sz="2000" dirty="0" smtClean="0"/>
              <a:t> </a:t>
            </a:r>
            <a:r>
              <a:rPr lang="en-US" sz="2000" dirty="0" err="1" smtClean="0"/>
              <a:t>honeytokens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False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documents, </a:t>
            </a:r>
            <a:r>
              <a:rPr lang="en-US" sz="2000" dirty="0"/>
              <a:t>false network </a:t>
            </a:r>
            <a:r>
              <a:rPr lang="en-US" sz="2000" dirty="0" smtClean="0"/>
              <a:t>traffic, </a:t>
            </a:r>
            <a:r>
              <a:rPr lang="en-US" sz="2000" dirty="0"/>
              <a:t>and many variants.</a:t>
            </a:r>
          </a:p>
        </p:txBody>
      </p:sp>
    </p:spTree>
    <p:extLst>
      <p:ext uri="{BB962C8B-B14F-4D97-AF65-F5344CB8AC3E}">
        <p14:creationId xmlns:p14="http://schemas.microsoft.com/office/powerpoint/2010/main" val="48238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9403</TotalTime>
  <Words>1148</Words>
  <Application>Microsoft Macintosh PowerPoint</Application>
  <PresentationFormat>On-screen Show (16:10)</PresentationFormat>
  <Paragraphs>189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主题</vt:lpstr>
      <vt:lpstr>Honey Encryption: Security Beyond the Brute-Force Bound</vt:lpstr>
      <vt:lpstr>Problem– A Simple Case</vt:lpstr>
      <vt:lpstr>Problem– A Simple Case (Cont’d)</vt:lpstr>
      <vt:lpstr>Problem– Other Cases</vt:lpstr>
      <vt:lpstr>Threat Model</vt:lpstr>
      <vt:lpstr>Outline</vt:lpstr>
      <vt:lpstr>Related Work– Hashing and Salt</vt:lpstr>
      <vt:lpstr>Related Work– Recent Research</vt:lpstr>
      <vt:lpstr>Motivation– Decoys</vt:lpstr>
      <vt:lpstr>Motivation– Password Distribution</vt:lpstr>
      <vt:lpstr>Motivation– Idea Case</vt:lpstr>
      <vt:lpstr>Introduction</vt:lpstr>
      <vt:lpstr>Introduction (Cont’d)</vt:lpstr>
      <vt:lpstr>Framework</vt:lpstr>
      <vt:lpstr>Technical Details</vt:lpstr>
      <vt:lpstr>Technical Details– Working Flow</vt:lpstr>
      <vt:lpstr>Working Flow (Cont’d)</vt:lpstr>
      <vt:lpstr>Distribution-Transforming Encoder</vt:lpstr>
      <vt:lpstr>DTE (Cont’d)</vt:lpstr>
      <vt:lpstr>Inverse sampling DTE</vt:lpstr>
      <vt:lpstr>Result</vt:lpstr>
      <vt:lpstr>Conclusion</vt:lpstr>
      <vt:lpstr>Discussion</vt:lpstr>
      <vt:lpstr>Quiz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Web Quality-of-Experience on Cellular Networks</dc:title>
  <dc:creator>Wan</dc:creator>
  <cp:lastModifiedBy>晟晔 万</cp:lastModifiedBy>
  <cp:revision>519</cp:revision>
  <cp:lastPrinted>2015-09-08T13:01:12Z</cp:lastPrinted>
  <dcterms:created xsi:type="dcterms:W3CDTF">2014-10-03T00:02:56Z</dcterms:created>
  <dcterms:modified xsi:type="dcterms:W3CDTF">2015-09-15T03:26:14Z</dcterms:modified>
</cp:coreProperties>
</file>